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aleway"/>
      <p:regular r:id="rId57"/>
      <p:bold r:id="rId58"/>
      <p:italic r:id="rId59"/>
      <p:boldItalic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Montserrat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9" roundtripDataSignature="AMtx7misVKZZTkxsamC7zxBZh+hxqiG5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7.xml"/><Relationship Id="rId66" Type="http://schemas.openxmlformats.org/officeDocument/2006/relationships/font" Target="fonts/Montserrat-bold.fntdata"/><Relationship Id="rId21" Type="http://schemas.openxmlformats.org/officeDocument/2006/relationships/slide" Target="slides/slide16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-italic.fntdata"/><Relationship Id="rId60" Type="http://schemas.openxmlformats.org/officeDocument/2006/relationships/font" Target="fonts/Raleway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italic.fntdata"/><Relationship Id="rId14" Type="http://schemas.openxmlformats.org/officeDocument/2006/relationships/slide" Target="slides/slide9.xml"/><Relationship Id="rId58" Type="http://schemas.openxmlformats.org/officeDocument/2006/relationships/font" Target="fonts/Raleway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edin.com/advice/0/how-do-you-engage-students-voice-choice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Very relevant and timely because…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/>
              <a:t>Co-creation of question example: 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your driving question is "How can we reduce food waste in our school?", you can ask your students to narrow it down to a specific aspect, such as "How can we compost food scraps in our classroom?" or "How can we create a campaign to raise awareness about food waste in our cafeteria?".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https://www.linkedin.com/advice/0/how-do-you-engage-students-voice-choice</a:t>
            </a:r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To gain an indepth understanding of the problem they need to "empathise"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333333"/>
                </a:solidFill>
              </a:rPr>
              <a:t>Potential questions for students to ask their partners: Walk me through the contents of your backpack (or tote bag, etc.), Why do you have a particular item in your backpack? When do you carry your backpack?What do you primarily use your backpack for? </a:t>
            </a:r>
            <a:endParaRPr sz="9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Draw conclusions from analysing data they collected from other students and use this to define the problem: </a:t>
            </a: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“Maddie needs a way to carry her books to class more easily because she loves to read but does not have enough space.”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IDEATE phase: Brainstorming solutions and ideas in response to the student needs - draw or write ideas on a piece of paper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Build ideas with material and explain why you choose specific material for the bag e.g. durability, noise level. </a:t>
            </a:r>
            <a:r>
              <a:rPr lang="en-GB" sz="1200">
                <a:solidFill>
                  <a:srgbClr val="333333"/>
                </a:solidFill>
                <a:highlight>
                  <a:srgbClr val="FFFFFF"/>
                </a:highlight>
              </a:rPr>
              <a:t>recyclable materials (think: cereal boxes, paper towel tubes, plastic water bottles) to build their prototypes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Test stage - </a:t>
            </a:r>
            <a:r>
              <a:rPr lang="en-GB" sz="1200">
                <a:solidFill>
                  <a:srgbClr val="333333"/>
                </a:solidFill>
              </a:rPr>
              <a:t>In the Backpack Project, students would show their prototypes to their partners, and get feedback and additional ideas on how to improve their designs. 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333333"/>
                </a:solidFill>
              </a:rPr>
              <a:t>What does their partner like about their backpack? What is helpful about this backpack? How is the design of this backpack thoughtful?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Introductions+presentation of slides till here= 15 min + 20min= 35 min approx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Several models, mainly in how DT can be used in industry or higher education teaching - the next slides are only for reference and show then quickly that the DT  process has been conceptualised in different ways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Briefly mention each to give a flavour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We came up with a model that can be fully digital and a model that can be hybrid - in terms of at which point technology is used across DT stages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Revised following our online meeting.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In this scenario, the issue is given by us - alternatively, you can ask students to discuss and identify which issues they would like to explore and find solutions for.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In this scenario, the issue is given by us - alternatively, you can ask students to discuss and identify which issues they would like to explore and find solutions for.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go to nQuire.org.uk and design a questionnaire to collect ideas and opinions about the problem </a:t>
            </a:r>
            <a:endParaRPr b="1"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29a1d24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a29a1d24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29a1d24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a29a1d24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Try the game and reflect on it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29a1d249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2a29a1d249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-"/>
            </a:pPr>
            <a:r>
              <a:rPr lang="en-GB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Find more info about the project</a:t>
            </a:r>
            <a:endParaRPr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-"/>
            </a:pPr>
            <a:r>
              <a:rPr lang="en-GB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Read project news and updates</a:t>
            </a:r>
            <a:endParaRPr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-"/>
            </a:pPr>
            <a:r>
              <a:rPr lang="en-GB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Find material and resources you can use to teach</a:t>
            </a:r>
            <a:endParaRPr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-"/>
            </a:pPr>
            <a:r>
              <a:rPr lang="en-GB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Try project technologies </a:t>
            </a:r>
            <a:endParaRPr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Char char="-"/>
            </a:pPr>
            <a:r>
              <a:rPr lang="en-GB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Take art in the project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0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50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9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9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59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" name="Google Shape;1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2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7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p5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57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5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5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xtendt2.eu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tll.gse.harvard.edu/sites/projects.iq.harvard.edu/files/hgsetll/files/designthinkingeducation.pdf" TargetMode="External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s://www.makersempire.com/what-is-design-thinking-a-handy-guide-for-classroom-teachers/" TargetMode="External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pencerauthor.com/pbl-by-design/#:~:text=In%20other%20words%2C%20PBL%20provides,experience%20works%20with%20design%20thinking.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hyperlink" Target="https://edtech-class.com/2021/08/26/design-thinking-project-ideas-for-elementary-classrooms-and-back-to-school/" TargetMode="External"/><Relationship Id="rId7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hotjar.com/design-thinking/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hyperlink" Target="https://docs.google.com/document/d/1TpG7dt9ci_giDeyFGn_PV_XhDN3_X3HBPPwwPxH5vIQ/edi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presentation/d/1N0y-ppaatWsF05JF8m10dCaKCGpf7IJR/edit?usp=sharing&amp;ouid=117068169821130063488&amp;rtpof=true&amp;sd=true" TargetMode="External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hyperlink" Target="https://learn.nquire.org.uk/" TargetMode="External"/><Relationship Id="rId5" Type="http://schemas.openxmlformats.org/officeDocument/2006/relationships/hyperlink" Target="http://www.extendt2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hyperlink" Target="https://www.youtube.com/watch?v=Z6TIy2ggVKk" TargetMode="External"/><Relationship Id="rId6" Type="http://schemas.openxmlformats.org/officeDocument/2006/relationships/hyperlink" Target="https://www.youtube.com/watch?v=bTT-NvF2p_A" TargetMode="External"/><Relationship Id="rId7" Type="http://schemas.openxmlformats.org/officeDocument/2006/relationships/hyperlink" Target="https://www.youtube.com/watch?v=dEL8bEQyNPA&amp;t=2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learn.nquire.org.uk/" TargetMode="External"/><Relationship Id="rId4" Type="http://schemas.openxmlformats.org/officeDocument/2006/relationships/hyperlink" Target="https://learn.nquire.org.uk/mission/minimising-energy-consumption" TargetMode="External"/><Relationship Id="rId5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extendt2.com" TargetMode="External"/><Relationship Id="rId4" Type="http://schemas.openxmlformats.org/officeDocument/2006/relationships/hyperlink" Target="http://etl.ppp.uoa.gr/choico/" TargetMode="External"/><Relationship Id="rId5" Type="http://schemas.openxmlformats.org/officeDocument/2006/relationships/hyperlink" Target="http://etl.ppp.uoa.gr/choico/?covid19survivor_Eng" TargetMode="External"/><Relationship Id="rId6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rive.google.com/drive/folders/1j5zice96L4pfF9GZkLkZbjgMQO7H8B-R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extendt2.com" TargetMode="External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extendt2.com" TargetMode="External"/><Relationship Id="rId4" Type="http://schemas.openxmlformats.org/officeDocument/2006/relationships/hyperlink" Target="https://learn.nquire.org.uk/" TargetMode="External"/><Relationship Id="rId5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extendt2.eu/technologies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46.png"/><Relationship Id="rId6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hyperlink" Target="https://extendt2.eu/technologies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youtu.be/Zc7tCtucLC8" TargetMode="External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nquire.org.uk/mission/extendt2-activity-plan-for-teachers/data" TargetMode="External"/><Relationship Id="rId4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bitly.ws/33Sd7" TargetMode="External"/><Relationship Id="rId4" Type="http://schemas.openxmlformats.org/officeDocument/2006/relationships/hyperlink" Target="https://youtu.be/iHdviZkM7S4?si=td4s5E95Vl6yUQMI" TargetMode="External"/><Relationship Id="rId5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xtendt2.eu/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621075" y="1437275"/>
            <a:ext cx="81837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200">
                <a:latin typeface="Arial"/>
                <a:ea typeface="Arial"/>
                <a:cs typeface="Arial"/>
                <a:sym typeface="Arial"/>
              </a:rPr>
              <a:t>Teaching with Design Thinking and Digital Technologies</a:t>
            </a:r>
            <a:endParaRPr sz="3000"/>
          </a:p>
        </p:txBody>
      </p:sp>
      <p:sp>
        <p:nvSpPr>
          <p:cNvPr id="59" name="Google Shape;59;p1"/>
          <p:cNvSpPr txBox="1"/>
          <p:nvPr>
            <p:ph idx="1" type="subTitle"/>
          </p:nvPr>
        </p:nvSpPr>
        <p:spPr>
          <a:xfrm>
            <a:off x="347825" y="2899875"/>
            <a:ext cx="4699800" cy="1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200">
                <a:solidFill>
                  <a:schemeClr val="lt1"/>
                </a:solidFill>
              </a:rPr>
              <a:t>A professional development training offered by the European-funded project Exten(DT)2 </a:t>
            </a:r>
            <a:r>
              <a:rPr lang="en-GB" sz="2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https://extendt2.eu/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327" y="2832225"/>
            <a:ext cx="3641450" cy="185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4478"/>
            <a:ext cx="9144000" cy="1392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>
            <p:ph type="title"/>
          </p:nvPr>
        </p:nvSpPr>
        <p:spPr>
          <a:xfrm>
            <a:off x="523250" y="944375"/>
            <a:ext cx="3594900" cy="4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Who are the facilitators?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Who are the teachers?</a:t>
            </a:r>
            <a:endParaRPr/>
          </a:p>
        </p:txBody>
      </p:sp>
      <p:sp>
        <p:nvSpPr>
          <p:cNvPr id="124" name="Google Shape;124;p10"/>
          <p:cNvSpPr txBox="1"/>
          <p:nvPr>
            <p:ph idx="1" type="body"/>
          </p:nvPr>
        </p:nvSpPr>
        <p:spPr>
          <a:xfrm>
            <a:off x="4118100" y="812075"/>
            <a:ext cx="4810200" cy="4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Organisation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 in the project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interesting fact/thought about the project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Years of teaching or studying to become a teacher 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past experiences with Design Thinking 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past experiences of using technology in the classroom 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did you join this training?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imes New Roman"/>
              <a:buChar char="●"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 you hope to get out of it?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125" name="Google Shape;1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72002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u="sng"/>
              <a:t>What</a:t>
            </a:r>
            <a:r>
              <a:rPr lang="en-GB"/>
              <a:t> is design thinking?</a:t>
            </a:r>
            <a:endParaRPr/>
          </a:p>
        </p:txBody>
      </p:sp>
      <p:sp>
        <p:nvSpPr>
          <p:cNvPr id="131" name="Google Shape;131;p11"/>
          <p:cNvSpPr txBox="1"/>
          <p:nvPr>
            <p:ph idx="1" type="body"/>
          </p:nvPr>
        </p:nvSpPr>
        <p:spPr>
          <a:xfrm>
            <a:off x="311700" y="1152475"/>
            <a:ext cx="6753600" cy="3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…is a human-centred approach to </a:t>
            </a:r>
            <a:r>
              <a:rPr b="1" lang="en-GB"/>
              <a:t>learning</a:t>
            </a:r>
            <a:r>
              <a:rPr lang="en-GB"/>
              <a:t>, </a:t>
            </a:r>
            <a:r>
              <a:rPr b="1" lang="en-GB"/>
              <a:t>collaboration</a:t>
            </a:r>
            <a:r>
              <a:rPr lang="en-GB"/>
              <a:t> and </a:t>
            </a:r>
            <a:r>
              <a:rPr b="1" lang="en-GB"/>
              <a:t>problem solving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…a process through which you can identify a challenge, gather information, come up with possible solutions, refine, and test your solutions.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….the process is </a:t>
            </a:r>
            <a:r>
              <a:rPr b="1" lang="en-GB"/>
              <a:t>circular</a:t>
            </a:r>
            <a:r>
              <a:rPr lang="en-GB"/>
              <a:t> and </a:t>
            </a:r>
            <a:r>
              <a:rPr b="1" lang="en-GB"/>
              <a:t>iterative</a:t>
            </a:r>
            <a:r>
              <a:rPr lang="en-GB"/>
              <a:t> - you should reflect on each stage of design thinking and revise it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/>
              <a:t>…is a mindset - a way of thinking and working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GB"/>
              <a:t>…is used by designers (in real life) when they try to innovate </a:t>
            </a:r>
            <a:endParaRPr/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300" y="1298025"/>
            <a:ext cx="1899351" cy="29689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11"/>
          <p:cNvSpPr txBox="1"/>
          <p:nvPr/>
        </p:nvSpPr>
        <p:spPr>
          <a:xfrm>
            <a:off x="0" y="4789500"/>
            <a:ext cx="87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https://tll.gse.harvard.edu/sites/projects.iq.harvard.edu/files/hgsetll/files/designthinkingeducation.pdf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0"/>
            <a:ext cx="4572002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type="title"/>
          </p:nvPr>
        </p:nvSpPr>
        <p:spPr>
          <a:xfrm>
            <a:off x="96600" y="5847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u="sng"/>
              <a:t>Why</a:t>
            </a:r>
            <a:r>
              <a:rPr lang="en-GB"/>
              <a:t> is design thinking important?</a:t>
            </a:r>
            <a:endParaRPr/>
          </a:p>
        </p:txBody>
      </p:sp>
      <p:sp>
        <p:nvSpPr>
          <p:cNvPr id="140" name="Google Shape;140;p12"/>
          <p:cNvSpPr txBox="1"/>
          <p:nvPr/>
        </p:nvSpPr>
        <p:spPr>
          <a:xfrm>
            <a:off x="3410250" y="1068425"/>
            <a:ext cx="56373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changing world, future citizens need to be flexible and adaptable and ready to cope with situations they haven't seen before. Design thinking is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great tool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to: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develop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respond and adapt to challenges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be able to develop innovative and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creative solutions 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 problems they face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become active and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empathetic members</a:t>
            </a: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society that can contribute to solving complex issues (e.g. pollution, climate change)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</a:pPr>
            <a:r>
              <a:rPr b="0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develop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21st century skills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376663"/>
            <a:ext cx="3332653" cy="177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 txBox="1"/>
          <p:nvPr/>
        </p:nvSpPr>
        <p:spPr>
          <a:xfrm>
            <a:off x="96600" y="4665800"/>
            <a:ext cx="895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https://www.makersempire.com/what-is-design-thinking-a-handy-guide-for-classroom-teachers/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0"/>
            <a:ext cx="4572002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>
            <p:ph type="title"/>
          </p:nvPr>
        </p:nvSpPr>
        <p:spPr>
          <a:xfrm>
            <a:off x="155850" y="339825"/>
            <a:ext cx="8832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2000"/>
              <a:t>How is design thinking different to problem-based learning?</a:t>
            </a:r>
            <a:endParaRPr sz="2000"/>
          </a:p>
        </p:txBody>
      </p:sp>
      <p:sp>
        <p:nvSpPr>
          <p:cNvPr id="149" name="Google Shape;149;p13"/>
          <p:cNvSpPr txBox="1"/>
          <p:nvPr>
            <p:ph idx="1" type="body"/>
          </p:nvPr>
        </p:nvSpPr>
        <p:spPr>
          <a:xfrm>
            <a:off x="3312000" y="853425"/>
            <a:ext cx="2520000" cy="191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b="1" lang="en-GB">
                <a:solidFill>
                  <a:schemeClr val="dk1"/>
                </a:solidFill>
              </a:rPr>
              <a:t>Student voice and choice</a:t>
            </a:r>
            <a:r>
              <a:rPr lang="en-GB">
                <a:solidFill>
                  <a:schemeClr val="dk1"/>
                </a:solidFill>
              </a:rPr>
              <a:t> (greater motivation) e.g. students come up with their own solutions, students co-create the driving question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77850" y="4708150"/>
            <a:ext cx="898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https://spencerauthor.com/pbl-by-design/#:~:text=In%20other%20words%2C%20PBL%20provides,experience%20works%20with%20design%20thinking.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475" y="3050138"/>
            <a:ext cx="2729649" cy="1524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 txBox="1"/>
          <p:nvPr/>
        </p:nvSpPr>
        <p:spPr>
          <a:xfrm>
            <a:off x="155850" y="1135277"/>
            <a:ext cx="3000000" cy="165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Starting point is the </a:t>
            </a:r>
            <a:r>
              <a:rPr b="1" i="0" lang="en-GB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understanding of end-users needs</a:t>
            </a:r>
            <a:r>
              <a:rPr b="0" i="0" lang="en-GB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feelings, perspectives, and challenges ("empathise")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3"/>
          <p:cNvSpPr txBox="1"/>
          <p:nvPr/>
        </p:nvSpPr>
        <p:spPr>
          <a:xfrm>
            <a:off x="6072800" y="1101075"/>
            <a:ext cx="2418300" cy="141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solution is </a:t>
            </a:r>
            <a:r>
              <a:rPr b="1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created/crafted/developed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students rather than just found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0" y="3475263"/>
            <a:ext cx="3000000" cy="109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Design thinking can give </a:t>
            </a:r>
            <a:r>
              <a:rPr b="1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b="0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to problem-based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5888600" y="3521429"/>
            <a:ext cx="3078000" cy="109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Real life, complex problems</a:t>
            </a:r>
            <a:r>
              <a:rPr b="0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, authentic learning situations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51" y="0"/>
            <a:ext cx="2729651" cy="43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>
            <p:ph type="title"/>
          </p:nvPr>
        </p:nvSpPr>
        <p:spPr>
          <a:xfrm>
            <a:off x="311700" y="34577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An example of a design thinking project in a class  </a:t>
            </a:r>
            <a:endParaRPr/>
          </a:p>
        </p:txBody>
      </p:sp>
      <p:pic>
        <p:nvPicPr>
          <p:cNvPr id="162" name="Google Shape;1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926" y="1798206"/>
            <a:ext cx="5407069" cy="26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9100" y="1268587"/>
            <a:ext cx="6709524" cy="322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9112" y="1150100"/>
            <a:ext cx="7025538" cy="3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4"/>
          <p:cNvSpPr txBox="1"/>
          <p:nvPr/>
        </p:nvSpPr>
        <p:spPr>
          <a:xfrm>
            <a:off x="0" y="4789500"/>
            <a:ext cx="91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https://edtech-class.com/2021/08/26/design-thinking-project-ideas-for-elementary-classrooms-and-back-to-school/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2926" y="0"/>
            <a:ext cx="3481074" cy="49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2" name="Google Shape;1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3" name="Google Shape;1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140"/>
            <a:ext cx="9144001" cy="505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0" name="Google Shape;1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025"/>
            <a:ext cx="9144001" cy="51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53" y="0"/>
            <a:ext cx="6010168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7399" y="2571750"/>
            <a:ext cx="4486126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7925" y="0"/>
            <a:ext cx="3086602" cy="4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4" name="Google Shape;1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873"/>
            <a:ext cx="9143999" cy="5127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93"/>
            <a:ext cx="9143999" cy="509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ctrTitle"/>
          </p:nvPr>
        </p:nvSpPr>
        <p:spPr>
          <a:xfrm>
            <a:off x="485875" y="264475"/>
            <a:ext cx="8183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Before the session: </a:t>
            </a:r>
            <a:endParaRPr/>
          </a:p>
        </p:txBody>
      </p:sp>
      <p:sp>
        <p:nvSpPr>
          <p:cNvPr id="67" name="Google Shape;67;p2"/>
          <p:cNvSpPr txBox="1"/>
          <p:nvPr>
            <p:ph idx="1" type="subTitle"/>
          </p:nvPr>
        </p:nvSpPr>
        <p:spPr>
          <a:xfrm>
            <a:off x="422375" y="871075"/>
            <a:ext cx="85719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124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Create accounts for all teachers: </a:t>
            </a:r>
            <a:endParaRPr/>
          </a:p>
          <a:p>
            <a:pPr indent="-31241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GB"/>
              <a:t>Extendt2 platform </a:t>
            </a:r>
            <a:endParaRPr/>
          </a:p>
          <a:p>
            <a:pPr indent="-31241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-GB"/>
              <a:t>nQuire for students</a:t>
            </a:r>
            <a:endParaRPr/>
          </a:p>
          <a:p>
            <a:pPr indent="-3124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Share the accounts and URLs of the two platforms with participating teachers</a:t>
            </a:r>
            <a:endParaRPr/>
          </a:p>
          <a:p>
            <a:pPr indent="-3124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Ask teachers to log in and have a look before the session - ask them to email you if they cannot access the platforms (solve any technical problems before the session).</a:t>
            </a:r>
            <a:endParaRPr/>
          </a:p>
          <a:p>
            <a:pPr indent="-3124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Give links to example activity plans (one each technology) in case some teachers  want to have a look beforehand</a:t>
            </a:r>
            <a:endParaRPr/>
          </a:p>
          <a:p>
            <a:pPr indent="-31242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Before the start of the session, share "</a:t>
            </a:r>
            <a:r>
              <a:rPr b="1" lang="en-GB"/>
              <a:t>key terminology" slide</a:t>
            </a:r>
            <a:r>
              <a:rPr lang="en-GB"/>
              <a:t>  with teachers (See next slide)</a:t>
            </a:r>
            <a:endParaRPr/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5900" y="4114926"/>
            <a:ext cx="4927498" cy="7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2400"/>
              <a:t>What are the outcomes of a design thinking project?</a:t>
            </a:r>
            <a:endParaRPr sz="2400"/>
          </a:p>
        </p:txBody>
      </p:sp>
      <p:sp>
        <p:nvSpPr>
          <p:cNvPr id="207" name="Google Shape;207;p20"/>
          <p:cNvSpPr txBox="1"/>
          <p:nvPr>
            <p:ph idx="1" type="body"/>
          </p:nvPr>
        </p:nvSpPr>
        <p:spPr>
          <a:xfrm>
            <a:off x="311700" y="855125"/>
            <a:ext cx="53679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2000">
                <a:solidFill>
                  <a:schemeClr val="dk1"/>
                </a:solidFill>
              </a:rPr>
              <a:t>Design as making</a:t>
            </a:r>
            <a:r>
              <a:rPr b="1" lang="en-GB" sz="1400"/>
              <a:t> 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-GB" sz="1400"/>
              <a:t>new products, services, designs (e.g. 3D printed artefact)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sz="2000">
                <a:solidFill>
                  <a:schemeClr val="dk1"/>
                </a:solidFill>
              </a:rPr>
              <a:t>Design as thinking 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-"/>
            </a:pPr>
            <a:r>
              <a:rPr b="1" lang="en-GB" sz="1400"/>
              <a:t>New ways of thinking (enhanced learning, changes in behaviour) 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/>
              <a:t>Understanding multiple perspectives 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/>
              <a:t>Iterating and revising ideas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/>
              <a:t>Being flexible and adaptable 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sz="2000">
                <a:solidFill>
                  <a:schemeClr val="dk1"/>
                </a:solidFill>
              </a:rPr>
              <a:t>In the classroom: </a:t>
            </a:r>
            <a:endParaRPr b="1" sz="20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-GB" sz="1400"/>
              <a:t>game artifacts (digital or physical) 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en-GB" sz="1400"/>
              <a:t>presentations/pitch videos with new ideas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5832300" y="45688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https://www.hotjar.com/design-thinking/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1275" y="1589125"/>
            <a:ext cx="3580325" cy="255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9600" y="0"/>
            <a:ext cx="3405776" cy="53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417525" y="1948350"/>
            <a:ext cx="8520600" cy="17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2400"/>
              <a:t>What </a:t>
            </a:r>
            <a:r>
              <a:rPr lang="en-GB" sz="2400">
                <a:solidFill>
                  <a:schemeClr val="dk1"/>
                </a:solidFill>
              </a:rPr>
              <a:t>activities</a:t>
            </a:r>
            <a:r>
              <a:rPr lang="en-GB" sz="2400"/>
              <a:t> can we use to teach design thinking?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2400"/>
              <a:t>How can </a:t>
            </a:r>
            <a:r>
              <a:rPr lang="en-GB" sz="2400">
                <a:solidFill>
                  <a:schemeClr val="dk1"/>
                </a:solidFill>
              </a:rPr>
              <a:t>technology help us</a:t>
            </a:r>
            <a:r>
              <a:rPr lang="en-GB" sz="2400"/>
              <a:t> do this better?</a:t>
            </a:r>
            <a:endParaRPr sz="2400"/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324600" cy="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Activity 1: Group work, break out rooms (15 min)</a:t>
            </a:r>
            <a:endParaRPr/>
          </a:p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1152475"/>
            <a:ext cx="5761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Think of the </a:t>
            </a:r>
            <a:r>
              <a:rPr b="1" lang="en-GB"/>
              <a:t>backpack</a:t>
            </a:r>
            <a:r>
              <a:rPr lang="en-GB"/>
              <a:t> example…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What activities would you normally do to teach students: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how to "emphathise" (collect data from others about what they think, feel, need)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how to amend and improve "prototypes" or solutions?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How could you teach the above with the help of technology  </a:t>
            </a:r>
            <a:r>
              <a:rPr lang="en-GB" sz="1200">
                <a:solidFill>
                  <a:schemeClr val="dk1"/>
                </a:solidFill>
              </a:rPr>
              <a:t>(think of any technology tools you know)</a:t>
            </a:r>
            <a:r>
              <a:rPr lang="en-GB">
                <a:solidFill>
                  <a:schemeClr val="dk1"/>
                </a:solidFill>
              </a:rPr>
              <a:t>?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GB">
                <a:solidFill>
                  <a:schemeClr val="dk1"/>
                </a:solidFill>
              </a:rPr>
              <a:t>Could technology help you to teach in an easy and more effective way?  </a:t>
            </a: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i="1" lang="en-GB"/>
              <a:t>*Note down main points and share in plenary.</a:t>
            </a:r>
            <a:endParaRPr i="1"/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2900" y="1946325"/>
            <a:ext cx="2957124" cy="145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4850" y="0"/>
            <a:ext cx="3689150" cy="5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6331811" y="3864475"/>
            <a:ext cx="2439300" cy="112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Ideas for activities: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https://docs.google.com/document/d/1TpG7dt9ci_giDeyFGn_PV_XhDN3_X3HBPPwwPxH5vIQ/edit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2094000" y="2106725"/>
            <a:ext cx="4471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Models of design thinking</a:t>
            </a:r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340602" cy="10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8" y="342901"/>
            <a:ext cx="4002488" cy="203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900" y="342900"/>
            <a:ext cx="3848100" cy="21426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3773" y="2764927"/>
            <a:ext cx="4142448" cy="20305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311700" y="114825"/>
            <a:ext cx="8520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The Exten(DT)2 model: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5833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A practical model for using design thinking in the classroom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25"/>
          <p:cNvSpPr txBox="1"/>
          <p:nvPr>
            <p:ph idx="1" type="body"/>
          </p:nvPr>
        </p:nvSpPr>
        <p:spPr>
          <a:xfrm>
            <a:off x="311700" y="1351275"/>
            <a:ext cx="8520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GB" sz="1400"/>
              <a:t>Why a new model? </a:t>
            </a:r>
            <a:r>
              <a:rPr lang="en-GB" sz="1400"/>
              <a:t>Reflecting on year 1 project activities with teachers and students across Europe (in which we used the Double Diamond Model), we identified the below: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Need to showcase to students the fact that each design thinking </a:t>
            </a:r>
            <a:r>
              <a:rPr b="1" lang="en-GB" sz="1400"/>
              <a:t>step is used to inform the next one 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Need to stress the importance of "</a:t>
            </a:r>
            <a:r>
              <a:rPr b="1" lang="en-GB" sz="1400"/>
              <a:t>empathise</a:t>
            </a:r>
            <a:r>
              <a:rPr lang="en-GB" sz="1400"/>
              <a:t>", as a key feature of design thinking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Need for a model that is </a:t>
            </a:r>
            <a:r>
              <a:rPr b="1" lang="en-GB" sz="1400"/>
              <a:t>self-explanatory and easy </a:t>
            </a:r>
            <a:r>
              <a:rPr lang="en-GB" sz="1400"/>
              <a:t>to understand (language matters)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Need for a model that meets curricula requirements in particular, the need for </a:t>
            </a:r>
            <a:r>
              <a:rPr b="1" lang="en-GB" sz="1400"/>
              <a:t>student  assessment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A model that showcases the </a:t>
            </a:r>
            <a:r>
              <a:rPr b="1" lang="en-GB" sz="1400"/>
              <a:t>added value of using technologies</a:t>
            </a:r>
            <a:r>
              <a:rPr lang="en-GB" sz="1400"/>
              <a:t> to apply design thinking in the classroom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i="1" lang="en-GB" sz="1400">
                <a:solidFill>
                  <a:schemeClr val="dk1"/>
                </a:solidFill>
              </a:rPr>
              <a:t>Fully digital version</a:t>
            </a:r>
            <a:r>
              <a:rPr b="1" lang="en-GB" sz="1400">
                <a:solidFill>
                  <a:schemeClr val="dk1"/>
                </a:solidFill>
              </a:rPr>
              <a:t>: </a:t>
            </a:r>
            <a:r>
              <a:rPr b="1" lang="en-GB" sz="1400" u="sng">
                <a:solidFill>
                  <a:schemeClr val="dk1"/>
                </a:solidFill>
              </a:rPr>
              <a:t>all phases</a:t>
            </a:r>
            <a:r>
              <a:rPr b="1" lang="en-GB" sz="1400">
                <a:solidFill>
                  <a:schemeClr val="dk1"/>
                </a:solidFill>
              </a:rPr>
              <a:t> of design thinking are delivered using technologies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i="1" lang="en-GB" sz="1400">
                <a:solidFill>
                  <a:schemeClr val="dk1"/>
                </a:solidFill>
              </a:rPr>
              <a:t>Hybrid version</a:t>
            </a:r>
            <a:r>
              <a:rPr b="1" lang="en-GB" sz="1400">
                <a:solidFill>
                  <a:schemeClr val="dk1"/>
                </a:solidFill>
              </a:rPr>
              <a:t>: </a:t>
            </a:r>
            <a:r>
              <a:rPr b="1" lang="en-GB" sz="1400" u="sng">
                <a:solidFill>
                  <a:schemeClr val="dk1"/>
                </a:solidFill>
              </a:rPr>
              <a:t>some phases</a:t>
            </a:r>
            <a:r>
              <a:rPr b="1" lang="en-GB" sz="1400">
                <a:solidFill>
                  <a:schemeClr val="dk1"/>
                </a:solidFill>
              </a:rPr>
              <a:t> of design thinking are delivered using technologies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/>
        </p:nvSpPr>
        <p:spPr>
          <a:xfrm>
            <a:off x="180350" y="4401575"/>
            <a:ext cx="896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 original version here: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https://docs.google.com/presentation/d/1N0y-ppaatWsF05JF8m10dCaKCGpf7IJR/edit?usp=sharing&amp;ouid=117068169821130063488&amp;rtpof=true&amp;sd=true </a:t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800" y="163550"/>
            <a:ext cx="7985434" cy="40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132600" y="119350"/>
            <a:ext cx="54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Exten(DT)2 model of digital design thinking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2085350" y="2096025"/>
            <a:ext cx="6886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Break time…5 minutes</a:t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478"/>
            <a:ext cx="9144000" cy="1392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138675" y="4695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Activity 2: Digital technologies and Design thinking </a:t>
            </a:r>
            <a:endParaRPr/>
          </a:p>
        </p:txBody>
      </p:sp>
      <p:sp>
        <p:nvSpPr>
          <p:cNvPr id="263" name="Google Shape;263;p28"/>
          <p:cNvSpPr txBox="1"/>
          <p:nvPr/>
        </p:nvSpPr>
        <p:spPr>
          <a:xfrm>
            <a:off x="549075" y="1514925"/>
            <a:ext cx="8110200" cy="27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"Imagine </a:t>
            </a:r>
            <a:r>
              <a:rPr b="1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are a student </a:t>
            </a:r>
            <a:r>
              <a:rPr b="0" i="0" lang="en-GB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you are asked to use design thinking and a set of technologies to address the issue of: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”Energy consumption at school" </a:t>
            </a:r>
            <a:endParaRPr b="0" i="0" sz="3000" u="none" cap="none" strike="noStrike">
              <a:solidFill>
                <a:schemeClr val="dk1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121200" y="275700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solidFill>
                  <a:schemeClr val="dk1"/>
                </a:solidFill>
              </a:rPr>
              <a:t>Starting point…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3341075" y="357425"/>
            <a:ext cx="48630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problem you want students to engage with?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your students  already know about it?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are some key concepts/terminology?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350" y="1188725"/>
            <a:ext cx="2009200" cy="34330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" name="Google Shape;271;p29"/>
          <p:cNvSpPr txBox="1"/>
          <p:nvPr/>
        </p:nvSpPr>
        <p:spPr>
          <a:xfrm>
            <a:off x="3341075" y="1589600"/>
            <a:ext cx="5439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Proposed activities 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Visit </a:t>
            </a: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nQuire for students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GB" sz="11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https://learn.nquire.org.uk/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a teacher, design a questionnaire: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asking your students to share problems they would like to examine related to their school, local community etc.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Ask students to explain why they think these are important issues to study, understand, and find a solution for.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Alternatively…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a teacher, identify the problem, go to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www.extendt2.com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create a group, assign a group/groups that administrator has created to your group, create an activity, assign activity to the specific group, design a game using </a:t>
            </a: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ChoiCo 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related to the problem you have chosen.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Ask students to play the game and share their understanding about the problem and extend it further.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>
            <p:ph type="ctrTitle"/>
          </p:nvPr>
        </p:nvSpPr>
        <p:spPr>
          <a:xfrm>
            <a:off x="60475" y="219150"/>
            <a:ext cx="8183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Key terminology</a:t>
            </a:r>
            <a:endParaRPr/>
          </a:p>
        </p:txBody>
      </p:sp>
      <p:sp>
        <p:nvSpPr>
          <p:cNvPr id="74" name="Google Shape;74;p3"/>
          <p:cNvSpPr txBox="1"/>
          <p:nvPr>
            <p:ph idx="1" type="subTitle"/>
          </p:nvPr>
        </p:nvSpPr>
        <p:spPr>
          <a:xfrm>
            <a:off x="114900" y="825975"/>
            <a:ext cx="8914200" cy="40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Exten (DT)2= "Extended Squared", the name of the research project this training relates to; it stands for "Extending Design Thinking with emerging Digital Technologies"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design thinking= a process of problem solving that can help to develop 21st-century skills by co-creating, piloting, and improving solutions.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21st century skills= critical thinking, creativity, problem solving, etc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prototype= an artefact students create or develop (physical or digital)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empathise= understanding what others think, feel, need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ideate= come up with different solutions for a problem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Exten(DT)2 model= a model to help teachers use design thinking and technologies in the classroom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Exten(DT)2 platform= an online platform that hosts tools used in design thinking, including the below: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Choico= a simulation game about the consequences of the choices we make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Sorbet= a sorting game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Malt2= a game for creating 2D and 3D shapes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nQuire for students= a tool to collect data from others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○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GearsBot= a virtual robotics tool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Activity plan template= a template to help teachers structure and design activities for their students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4838"/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7215" y="0"/>
            <a:ext cx="3836788" cy="6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nQuire for students - an online tool to collect data</a:t>
            </a:r>
            <a:endParaRPr/>
          </a:p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2153063" y="1068425"/>
            <a:ext cx="4345800" cy="28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b="1"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 online tool to: 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-"/>
            </a:pPr>
            <a: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design questionnaires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-"/>
            </a:pPr>
            <a: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collect data about what people say, do, think, feel ("empathise" phase of design thinking)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-"/>
            </a:pPr>
            <a: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collect feedback about your prototypes (solutions)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42857"/>
              <a:buNone/>
            </a:pPr>
            <a:r>
              <a:rPr b="1"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is unique with nQuire for students?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-"/>
            </a:pPr>
            <a: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Teaches students about the need for consent before collecting data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-"/>
            </a:pPr>
            <a: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Encourages students to pilot and improve their prototypes (through a dedicated URL)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46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alibri"/>
              <a:buChar char="-"/>
            </a:pPr>
            <a: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Enables the teacher to review and comment on a study before this is shared with others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9800" y="1428375"/>
            <a:ext cx="2158725" cy="18708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325" y="1428374"/>
            <a:ext cx="1492555" cy="18708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" name="Google Shape;280;p31"/>
          <p:cNvSpPr txBox="1"/>
          <p:nvPr/>
        </p:nvSpPr>
        <p:spPr>
          <a:xfrm>
            <a:off x="845550" y="3949575"/>
            <a:ext cx="7312200" cy="107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Help!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Here's some short videos explaining how to use nQuire for students: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log in: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https://www.youtube.com/watch?v=Z6TIy2ggVKk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create accounts for students: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https://www.youtube.com/watch?v=bTT-NvF2p_A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design a study ("mission"):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https://www.youtube.com/watch?v=dEL8bEQyNPA&amp;t=2s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students can pilot their studies before they make them live </a:t>
            </a:r>
            <a:r>
              <a:rPr b="0" i="0" lang="en-GB" sz="11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Arial"/>
                <a:ea typeface="Arial"/>
                <a:cs typeface="Arial"/>
                <a:sym typeface="Arial"/>
              </a:rPr>
              <a:t>[ to be added] </a:t>
            </a:r>
            <a:endParaRPr b="0" i="0" sz="11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78750" y="210825"/>
            <a:ext cx="87537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1900">
                <a:solidFill>
                  <a:schemeClr val="dk1"/>
                </a:solidFill>
              </a:rPr>
              <a:t>Step 1: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3487900" y="379825"/>
            <a:ext cx="51561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As a student, log in to </a:t>
            </a:r>
            <a: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nQuire for students</a:t>
            </a: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GB" sz="1100" u="sng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https://learn.nquire.org.uk/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 familiarise yourself with nQuire, </a:t>
            </a:r>
            <a: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try a demo study</a:t>
            </a: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GB" sz="14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https://learn.nquire.org.uk/mission/minimising-energy-consumption</a:t>
            </a:r>
            <a:endParaRPr b="0" i="0" sz="1400" u="none" cap="none" strike="noStrike">
              <a:solidFill>
                <a:srgbClr val="0F141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create your own study</a:t>
            </a: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about the issue you examine: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 to: Create a mission from the menu under your username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Add at least 3 questions that would help you find out what other people are thinking/feeling about the problem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 the study in pilot mode and share the URL in the chat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Take part in a study shared in the chat </a:t>
            </a: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leave your feedback by using </a:t>
            </a:r>
            <a:r>
              <a:rPr b="1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Discussion (see right hand side)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your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feedback,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consider e.g.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the questions well formulated?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they be improved? In what ways?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there any mistakes?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1200" y="379825"/>
            <a:ext cx="1763140" cy="3891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159300" y="2291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solidFill>
                  <a:schemeClr val="dk1"/>
                </a:solidFill>
              </a:rPr>
              <a:t>Step 2: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3770675" y="432150"/>
            <a:ext cx="50103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 in to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www.extendt2.com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go to ‘Define and Ideate’ block. As you have decided to use the game ChoiCo, it will direct you to the '</a:t>
            </a: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Choico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' game: </a:t>
            </a:r>
            <a:r>
              <a:rPr b="0" i="0" lang="en-GB" sz="1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http://etl.ppp.uoa.gr/choico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familiarise yourself with Choico, try a game already created about Covid 19: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http://etl.ppp.uoa.gr/choico/?covid19survivor_Eng</a:t>
            </a:r>
            <a:endParaRPr b="0" i="0" sz="1400" u="none" cap="none" strike="noStrike">
              <a:solidFill>
                <a:srgbClr val="000000"/>
              </a:solidFill>
              <a:highlight>
                <a:schemeClr val="accent6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Amend the game by pressing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Edit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Delete a field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a new field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values to the new field created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Delete a choice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Now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 your own game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on what you learnt from surveying people (in step 1)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Define how the game will be to achieve your goal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Think about (ideate):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game will take place? (map area)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choices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player will have?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fields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 be affected by their choices (game fields)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they will be affected (database values)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</a:pP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game will end (end rules)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4475" y="428663"/>
            <a:ext cx="1771650" cy="4505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152400" y="64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ChoiCo - an online game with consequences </a:t>
            </a:r>
            <a:endParaRPr/>
          </a:p>
        </p:txBody>
      </p:sp>
      <p:sp>
        <p:nvSpPr>
          <p:cNvPr id="300" name="Google Shape;300;p33"/>
          <p:cNvSpPr txBox="1"/>
          <p:nvPr>
            <p:ph idx="1" type="body"/>
          </p:nvPr>
        </p:nvSpPr>
        <p:spPr>
          <a:xfrm>
            <a:off x="1433850" y="3862825"/>
            <a:ext cx="62763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-"/>
            </a:pPr>
            <a:r>
              <a:rPr lang="en-GB"/>
              <a:t>Create choice-driven simulation games on a real map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-"/>
            </a:pPr>
            <a:r>
              <a:rPr lang="en-GB"/>
              <a:t>Make choices with consequences to the game fields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-"/>
            </a:pPr>
            <a:r>
              <a:rPr lang="en-GB"/>
              <a:t>You win if you make the larger number of choices </a:t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913" y="992225"/>
            <a:ext cx="5771581" cy="26857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2" name="Google Shape;302;p33"/>
          <p:cNvSpPr txBox="1"/>
          <p:nvPr/>
        </p:nvSpPr>
        <p:spPr>
          <a:xfrm>
            <a:off x="436275" y="863850"/>
            <a:ext cx="1653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Fields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241100" y="2220275"/>
            <a:ext cx="1653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Game Scene (Google Maps)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7490700" y="1838775"/>
            <a:ext cx="16533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consequences of a choice made in the game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7042025" y="2571750"/>
            <a:ext cx="516600" cy="229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3"/>
          <p:cNvSpPr/>
          <p:nvPr/>
        </p:nvSpPr>
        <p:spPr>
          <a:xfrm rot="10800000">
            <a:off x="918500" y="2801250"/>
            <a:ext cx="516600" cy="229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3"/>
          <p:cNvSpPr/>
          <p:nvPr/>
        </p:nvSpPr>
        <p:spPr>
          <a:xfrm rot="10800000">
            <a:off x="918500" y="1185575"/>
            <a:ext cx="516600" cy="229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29a1d2499_0_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Choico: Video tutorials</a:t>
            </a:r>
            <a:endParaRPr/>
          </a:p>
        </p:txBody>
      </p:sp>
      <p:sp>
        <p:nvSpPr>
          <p:cNvPr id="313" name="Google Shape;313;g2a29a1d2499_0_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Help!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100">
                <a:solidFill>
                  <a:srgbClr val="000000"/>
                </a:solidFill>
              </a:rPr>
              <a:t>Here's some short videos explaining how to use Choico </a:t>
            </a:r>
            <a:endParaRPr sz="1100">
              <a:solidFill>
                <a:srgbClr val="000000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https://drive.google.com/drive/folders/1j5zice96L4pfF9GZkLkZbjgMQO7H8B-R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type="title"/>
          </p:nvPr>
        </p:nvSpPr>
        <p:spPr>
          <a:xfrm>
            <a:off x="311700" y="1783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solidFill>
                  <a:schemeClr val="dk1"/>
                </a:solidFill>
              </a:rPr>
              <a:t>Step 3: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3913950" y="404725"/>
            <a:ext cx="47742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 in as a learner on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www.extendt2.com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and click on Rapid Prototyping and Iteration Block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will be directed to a ChoiCo game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 a first demo 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of your game based on the parameters you defined in previous step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e.g., the demo can have 3-4 choices and one ending rule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 your demo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Press the play button, use it as a player and save it.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While testing write down things that don’t work well or new ideas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Improve your demo: 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Press the “edit” button and edit your game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 it with others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Give your improved game to at least one other student to play it. Ask them questions and keep notes as they use it; make changes accordingly.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Keep testing and improving the game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until your team is satisfied by the result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4">
            <a:alphaModFix/>
          </a:blip>
          <a:srcRect b="0" l="4625" r="0" t="0"/>
          <a:stretch/>
        </p:blipFill>
        <p:spPr>
          <a:xfrm>
            <a:off x="1735325" y="404725"/>
            <a:ext cx="1780600" cy="384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108500" y="1402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solidFill>
                  <a:schemeClr val="dk1"/>
                </a:solidFill>
              </a:rPr>
              <a:t>Step 4: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3449850" y="685338"/>
            <a:ext cx="44655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 in to </a:t>
            </a:r>
            <a:r>
              <a:rPr b="0" i="0" lang="en-GB" sz="14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www.extendt2.com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as a learner and click ‘Sharing &amp; Feedback’ which will further direct you to nQuire for students: </a:t>
            </a:r>
            <a:r>
              <a:rPr b="0" i="0" lang="en-GB" sz="14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https://learn.nquire.org.uk/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Log in to the platform with your nQuire credentials.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Create a new study ("mission")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: the aim is to collect feedback about your prototype from as many students as possible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 at least 3 questions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asking others to try your game and give feedback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 questions: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do you like about my ChoiCo game?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there anything you would like to change?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there anything missing?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Did you learn anything new after playing my game?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Would you recommend my game to others students? Explain why.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7475" y="328750"/>
            <a:ext cx="1762125" cy="3914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29a1d2499_0_7"/>
          <p:cNvSpPr txBox="1"/>
          <p:nvPr>
            <p:ph type="title"/>
          </p:nvPr>
        </p:nvSpPr>
        <p:spPr>
          <a:xfrm>
            <a:off x="311700" y="154650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Example studies created by students in Year 1 </a:t>
            </a:r>
            <a:endParaRPr/>
          </a:p>
        </p:txBody>
      </p:sp>
      <p:pic>
        <p:nvPicPr>
          <p:cNvPr id="333" name="Google Shape;333;g2a29a1d249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5150" y="992675"/>
            <a:ext cx="3321026" cy="3770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4" name="Google Shape;334;g2a29a1d2499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0174" y="882625"/>
            <a:ext cx="2841825" cy="41820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311700" y="435550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solidFill>
                  <a:schemeClr val="dk1"/>
                </a:solidFill>
              </a:rPr>
              <a:t>Step 5:</a:t>
            </a:r>
            <a:r>
              <a:rPr lang="en-GB"/>
              <a:t> </a:t>
            </a:r>
            <a:endParaRPr/>
          </a:p>
        </p:txBody>
      </p:sp>
      <p:sp>
        <p:nvSpPr>
          <p:cNvPr id="340" name="Google Shape;340;p36"/>
          <p:cNvSpPr txBox="1"/>
          <p:nvPr>
            <p:ph idx="1" type="body"/>
          </p:nvPr>
        </p:nvSpPr>
        <p:spPr>
          <a:xfrm>
            <a:off x="4217125" y="773575"/>
            <a:ext cx="394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chemeClr val="dk2"/>
                </a:solidFill>
              </a:rPr>
              <a:t>Check the responses to your study on </a:t>
            </a:r>
            <a:r>
              <a:rPr b="1" lang="en-GB" sz="1400">
                <a:solidFill>
                  <a:schemeClr val="dk2"/>
                </a:solidFill>
              </a:rPr>
              <a:t>nQuire for students </a:t>
            </a:r>
            <a:r>
              <a:rPr lang="en-GB" sz="1400">
                <a:solidFill>
                  <a:schemeClr val="dk2"/>
                </a:solidFill>
              </a:rPr>
              <a:t>(these are public so you can read them when accessing your study)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chemeClr val="dk2"/>
                </a:solidFill>
              </a:rPr>
              <a:t>Read them all and note down what changes you can make to your prototype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chemeClr val="dk2"/>
                </a:solidFill>
              </a:rPr>
              <a:t>Go to </a:t>
            </a:r>
            <a:r>
              <a:rPr b="1" lang="en-GB" sz="1400">
                <a:solidFill>
                  <a:schemeClr val="dk2"/>
                </a:solidFill>
              </a:rPr>
              <a:t>Choico</a:t>
            </a:r>
            <a:r>
              <a:rPr lang="en-GB" sz="1400">
                <a:solidFill>
                  <a:schemeClr val="dk2"/>
                </a:solidFill>
              </a:rPr>
              <a:t> and </a:t>
            </a:r>
            <a:r>
              <a:rPr b="1" lang="en-GB" sz="1400">
                <a:solidFill>
                  <a:schemeClr val="dk2"/>
                </a:solidFill>
              </a:rPr>
              <a:t>make changes </a:t>
            </a:r>
            <a:r>
              <a:rPr lang="en-GB" sz="1400">
                <a:solidFill>
                  <a:schemeClr val="dk2"/>
                </a:solidFill>
              </a:rPr>
              <a:t>as needed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chemeClr val="dk2"/>
                </a:solidFill>
              </a:rPr>
              <a:t>It is fine if you cannot address all proposed changes or you have a reason to disagree with some of the suggestions.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chemeClr val="dk2"/>
                </a:solidFill>
              </a:rPr>
              <a:t>When you finish, "deliver" your prototype to your teacher for assessment.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3225" y="521101"/>
            <a:ext cx="1829225" cy="410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>
                <a:solidFill>
                  <a:schemeClr val="dk1"/>
                </a:solidFill>
              </a:rPr>
              <a:t>Ending point…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7" name="Google Shape;3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550" y="1173350"/>
            <a:ext cx="1460500" cy="340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37"/>
          <p:cNvSpPr txBox="1"/>
          <p:nvPr/>
        </p:nvSpPr>
        <p:spPr>
          <a:xfrm>
            <a:off x="2891625" y="1768425"/>
            <a:ext cx="5234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outcome of a design thinking project at schools can look like: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new digital artefact (e.g., a ChoiCo game)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new physical artefact (e.g., 3D printed object)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 knowledge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Change in behaviour/attitudes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Development of news skills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/>
          <p:nvPr>
            <p:ph type="ctrTitle"/>
          </p:nvPr>
        </p:nvSpPr>
        <p:spPr>
          <a:xfrm>
            <a:off x="337025" y="-8552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100"/>
              <a:t>Our norms for today...</a:t>
            </a:r>
            <a:endParaRPr sz="4100"/>
          </a:p>
        </p:txBody>
      </p:sp>
      <p:sp>
        <p:nvSpPr>
          <p:cNvPr id="81" name="Google Shape;81;p4"/>
          <p:cNvSpPr txBox="1"/>
          <p:nvPr>
            <p:ph idx="1" type="subTitle"/>
          </p:nvPr>
        </p:nvSpPr>
        <p:spPr>
          <a:xfrm>
            <a:off x="267400" y="653625"/>
            <a:ext cx="8183700" cy="861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We treat each other with respect.​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We listen carefully while another person is speaking.​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We respect all others' right to speak and share their thoughts – we should not dominate the discussion.​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We should direct arguments toward opinions and ideas, not the individual stating them.​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We can ask questions at any time. 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 sz="1400">
                <a:solidFill>
                  <a:schemeClr val="dk2"/>
                </a:solidFill>
              </a:rPr>
              <a:t>There are no wrong questions or wrong answers!​ We are all here to listen and learn from each other!</a:t>
            </a:r>
            <a:endParaRPr sz="14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700">
              <a:solidFill>
                <a:srgbClr val="060645"/>
              </a:solidFill>
              <a:highlight>
                <a:srgbClr val="EDEBE9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600"/>
          </a:p>
        </p:txBody>
      </p:sp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2" y="2861850"/>
            <a:ext cx="3641450" cy="185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00" y="3416426"/>
            <a:ext cx="4927498" cy="7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type="title"/>
          </p:nvPr>
        </p:nvSpPr>
        <p:spPr>
          <a:xfrm>
            <a:off x="387900" y="4196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Reflections: Plenary discussion (10 min)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54" name="Google Shape;35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Times New Roman"/>
              <a:buChar char="●"/>
            </a:pPr>
            <a:r>
              <a:rPr lang="en-GB"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your initial impressions of technologies?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○"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Positive, negative, neutral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Times New Roman"/>
              <a:buChar char="●"/>
            </a:pPr>
            <a:r>
              <a:rPr lang="en-GB"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would you like to improve on each technology? </a:t>
            </a:r>
            <a:endParaRPr sz="2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○"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anything missing?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Times New Roman"/>
              <a:buChar char="●"/>
            </a:pPr>
            <a:r>
              <a:rPr lang="en-GB"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you think there would be any issues/barriers using these technologies with students at your school?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○"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Think of student age,  technical skills, infrastructure, time, etc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726000" y="2202350"/>
            <a:ext cx="7692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2200"/>
              <a:t>Other technologies linked to the Exten(DT)2 platform </a:t>
            </a:r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340602" cy="10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type="title"/>
          </p:nvPr>
        </p:nvSpPr>
        <p:spPr>
          <a:xfrm>
            <a:off x="239375" y="484963"/>
            <a:ext cx="8109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1800">
                <a:solidFill>
                  <a:schemeClr val="dk1"/>
                </a:solidFill>
              </a:rPr>
              <a:t>SorBET: Design &amp; Play Augmented Reality (AR) classification games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6" name="Google Shape;366;p40"/>
          <p:cNvSpPr txBox="1"/>
          <p:nvPr>
            <p:ph idx="1" type="body"/>
          </p:nvPr>
        </p:nvSpPr>
        <p:spPr>
          <a:xfrm>
            <a:off x="239375" y="3748900"/>
            <a:ext cx="87534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Sort out items in categories (rapid decision making) 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Two players can play simultaneously using their hands (with any computer camera) (collaboration, communication, discussions)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Figure above: an AR game that sorts material according to time needed for degradation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Example DT project: “</a:t>
            </a:r>
            <a:r>
              <a:rPr i="1" lang="en-GB" sz="1200"/>
              <a:t>design a game for the elderly to learn about the different uses of technology</a:t>
            </a:r>
            <a:r>
              <a:rPr lang="en-GB" sz="1200"/>
              <a:t>”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https://extendt2.eu/technologies/</a:t>
            </a:r>
            <a:endParaRPr sz="1200"/>
          </a:p>
        </p:txBody>
      </p:sp>
      <p:pic>
        <p:nvPicPr>
          <p:cNvPr id="367" name="Google Shape;36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2901" y="0"/>
            <a:ext cx="3281102" cy="4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6775" y="1008475"/>
            <a:ext cx="5464375" cy="2430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9" name="Google Shape;36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5080" y="1064875"/>
            <a:ext cx="1537870" cy="23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375" name="Google Shape;375;p41"/>
          <p:cNvPicPr preferRelativeResize="0"/>
          <p:nvPr/>
        </p:nvPicPr>
        <p:blipFill rotWithShape="1">
          <a:blip r:embed="rId3">
            <a:alphaModFix/>
          </a:blip>
          <a:srcRect b="-7026" l="1472" r="-3753" t="4744"/>
          <a:stretch/>
        </p:blipFill>
        <p:spPr>
          <a:xfrm>
            <a:off x="311700" y="329938"/>
            <a:ext cx="8624600" cy="46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1"/>
          <p:cNvSpPr txBox="1"/>
          <p:nvPr/>
        </p:nvSpPr>
        <p:spPr>
          <a:xfrm>
            <a:off x="674050" y="46744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https://extendt2.eu/technologies/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4907075" y="445025"/>
            <a:ext cx="3925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GearsBot</a:t>
            </a:r>
            <a:endParaRPr/>
          </a:p>
        </p:txBody>
      </p:sp>
      <p:sp>
        <p:nvSpPr>
          <p:cNvPr id="382" name="Google Shape;382;p42"/>
          <p:cNvSpPr txBox="1"/>
          <p:nvPr>
            <p:ph idx="1" type="body"/>
          </p:nvPr>
        </p:nvSpPr>
        <p:spPr>
          <a:xfrm>
            <a:off x="5000400" y="1152475"/>
            <a:ext cx="3831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150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6478">
                <a:latin typeface="Arial"/>
                <a:ea typeface="Arial"/>
                <a:cs typeface="Arial"/>
                <a:sym typeface="Arial"/>
              </a:rPr>
              <a:t>A tool that supports a </a:t>
            </a:r>
            <a:r>
              <a:rPr b="1" lang="en-GB" sz="6478">
                <a:latin typeface="Arial"/>
                <a:ea typeface="Arial"/>
                <a:cs typeface="Arial"/>
                <a:sym typeface="Arial"/>
              </a:rPr>
              <a:t>3D robotics simulator</a:t>
            </a:r>
            <a:r>
              <a:rPr lang="en-GB" sz="6478">
                <a:latin typeface="Arial"/>
                <a:ea typeface="Arial"/>
                <a:cs typeface="Arial"/>
                <a:sym typeface="Arial"/>
              </a:rPr>
              <a:t> using either </a:t>
            </a:r>
            <a:r>
              <a:rPr b="1" lang="en-GB" sz="6478">
                <a:latin typeface="Arial"/>
                <a:ea typeface="Arial"/>
                <a:cs typeface="Arial"/>
                <a:sym typeface="Arial"/>
              </a:rPr>
              <a:t>drag-and-drop </a:t>
            </a:r>
            <a:r>
              <a:rPr lang="en-GB" sz="6478">
                <a:latin typeface="Arial"/>
                <a:ea typeface="Arial"/>
                <a:cs typeface="Arial"/>
                <a:sym typeface="Arial"/>
              </a:rPr>
              <a:t>blocks of code or </a:t>
            </a:r>
            <a:r>
              <a:rPr b="1" lang="en-GB" sz="6478">
                <a:latin typeface="Arial"/>
                <a:ea typeface="Arial"/>
                <a:cs typeface="Arial"/>
                <a:sym typeface="Arial"/>
              </a:rPr>
              <a:t>Python </a:t>
            </a:r>
            <a:endParaRPr b="1" sz="6478">
              <a:latin typeface="Arial"/>
              <a:ea typeface="Arial"/>
              <a:cs typeface="Arial"/>
              <a:sym typeface="Arial"/>
            </a:endParaRPr>
          </a:p>
          <a:p>
            <a:pPr indent="-33150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6478">
                <a:latin typeface="Arial"/>
                <a:ea typeface="Arial"/>
                <a:cs typeface="Arial"/>
                <a:sym typeface="Arial"/>
              </a:rPr>
              <a:t> An example of DT project is to use one of the  virtual “worlds” </a:t>
            </a:r>
            <a:r>
              <a:rPr lang="en-GB" sz="6400">
                <a:latin typeface="Arial"/>
                <a:ea typeface="Arial"/>
                <a:cs typeface="Arial"/>
                <a:sym typeface="Arial"/>
              </a:rPr>
              <a:t>and make it fit in an imaginary scenario of a problem you may think about, </a:t>
            </a:r>
            <a:r>
              <a:rPr b="1" lang="en-GB" sz="6400"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GB" sz="6400">
                <a:latin typeface="Arial"/>
                <a:ea typeface="Arial"/>
                <a:cs typeface="Arial"/>
                <a:sym typeface="Arial"/>
              </a:rPr>
              <a:t> to choose a more advanced “</a:t>
            </a:r>
            <a:r>
              <a:rPr lang="en-GB" sz="6478">
                <a:latin typeface="Arial"/>
                <a:ea typeface="Arial"/>
                <a:cs typeface="Arial"/>
                <a:sym typeface="Arial"/>
              </a:rPr>
              <a:t>world” like the “</a:t>
            </a:r>
            <a:r>
              <a:rPr b="1" lang="en-GB" sz="6478">
                <a:latin typeface="Arial"/>
                <a:ea typeface="Arial"/>
                <a:cs typeface="Arial"/>
                <a:sym typeface="Arial"/>
              </a:rPr>
              <a:t>fire rescue</a:t>
            </a:r>
            <a:r>
              <a:rPr lang="en-GB" sz="6478">
                <a:latin typeface="Arial"/>
                <a:ea typeface="Arial"/>
                <a:cs typeface="Arial"/>
                <a:sym typeface="Arial"/>
              </a:rPr>
              <a:t>” and try to improve how the robot is constructed and controlled to complete a rescue mission </a:t>
            </a:r>
            <a:endParaRPr sz="6478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45"/>
              <a:buNone/>
            </a:pPr>
            <a:r>
              <a:rPr lang="en-GB" sz="6478">
                <a:latin typeface="Arial"/>
                <a:ea typeface="Arial"/>
                <a:cs typeface="Arial"/>
                <a:sym typeface="Arial"/>
              </a:rPr>
              <a:t>GearsBot Mini Tutorial: </a:t>
            </a:r>
            <a:r>
              <a:rPr lang="en-GB" sz="6478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https://youtu.be/Zc7tCtucLC8</a:t>
            </a:r>
            <a:r>
              <a:rPr lang="en-GB" sz="6478">
                <a:latin typeface="Arial"/>
                <a:ea typeface="Arial"/>
                <a:cs typeface="Arial"/>
                <a:sym typeface="Arial"/>
              </a:rPr>
              <a:t> </a:t>
            </a:r>
            <a:endParaRPr sz="6478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383" name="Google Shape;383;p42"/>
          <p:cNvPicPr preferRelativeResize="0"/>
          <p:nvPr/>
        </p:nvPicPr>
        <p:blipFill rotWithShape="1">
          <a:blip r:embed="rId4">
            <a:alphaModFix/>
          </a:blip>
          <a:srcRect b="0" l="0" r="46141" t="0"/>
          <a:stretch/>
        </p:blipFill>
        <p:spPr>
          <a:xfrm>
            <a:off x="230704" y="254025"/>
            <a:ext cx="4676374" cy="48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>
            <p:ph type="title"/>
          </p:nvPr>
        </p:nvSpPr>
        <p:spPr>
          <a:xfrm>
            <a:off x="1971050" y="2096025"/>
            <a:ext cx="4013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Break time…5 minutes</a:t>
            </a:r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478"/>
            <a:ext cx="9144000" cy="1392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title"/>
          </p:nvPr>
        </p:nvSpPr>
        <p:spPr>
          <a:xfrm>
            <a:off x="307350" y="1039925"/>
            <a:ext cx="87351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r>
              <a:rPr lang="en-GB" sz="2600"/>
              <a:t>Activity plan template: 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8205"/>
              <a:buNone/>
            </a:pPr>
            <a:r>
              <a:rPr b="0" lang="en-GB" sz="2600"/>
              <a:t>Produce your own design thinking project for your students </a:t>
            </a:r>
            <a:r>
              <a:rPr b="0" lang="en-GB"/>
              <a:t>  </a:t>
            </a:r>
            <a:endParaRPr b="0"/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340602" cy="103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396" name="Google Shape;39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1897" y="2057777"/>
            <a:ext cx="4787549" cy="27982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title"/>
          </p:nvPr>
        </p:nvSpPr>
        <p:spPr>
          <a:xfrm>
            <a:off x="311700" y="2291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Activity plan template</a:t>
            </a:r>
            <a:endParaRPr/>
          </a:p>
        </p:txBody>
      </p:sp>
      <p:sp>
        <p:nvSpPr>
          <p:cNvPr id="402" name="Google Shape;402;p45"/>
          <p:cNvSpPr txBox="1"/>
          <p:nvPr>
            <p:ph idx="1" type="body"/>
          </p:nvPr>
        </p:nvSpPr>
        <p:spPr>
          <a:xfrm>
            <a:off x="311700" y="852525"/>
            <a:ext cx="4466100" cy="4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7344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libri"/>
              <a:buChar char="❖"/>
            </a:pPr>
            <a:r>
              <a:rPr lang="en-GB" sz="2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You can find the activity plan template here:</a:t>
            </a:r>
            <a:r>
              <a:rPr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https://nquire.org.uk/mission/extendt2-activity-plan-for-teachers/data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18"/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147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❖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Register and select: “add contribution” - add your responses to questions related to the below: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146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➢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Design thinking challenge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1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➢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Step 1: Empathise &amp; Understand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1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➢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Step 2: Define &amp;  Ideate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1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➢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Step 3: Rapid prototyping &amp; iteration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1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➢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Step 4: Sharing &amp; Feedback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1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➢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Step 5: Respond &amp; Deliver</a:t>
            </a:r>
            <a:endParaRPr sz="1300">
              <a:solidFill>
                <a:schemeClr val="dk2"/>
              </a:solidFill>
              <a:highlight>
                <a:schemeClr val="accent6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1146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➢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Organisation:  Space/settings (online, ftf, blended); Time/weeks; Student information (any special needs, etc)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114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➢"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Student learning outcomes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46"/>
              <a:buFont typeface="Calibri"/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118"/>
              <a:buNone/>
            </a:pPr>
            <a:r>
              <a:t/>
            </a:r>
            <a:endParaRPr sz="1300"/>
          </a:p>
        </p:txBody>
      </p:sp>
      <p:pic>
        <p:nvPicPr>
          <p:cNvPr id="403" name="Google Shape;40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1825" y="852525"/>
            <a:ext cx="3930466" cy="39861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Activity 3: group work in break-out rooms (40 min) </a:t>
            </a:r>
            <a:endParaRPr/>
          </a:p>
        </p:txBody>
      </p:sp>
      <p:sp>
        <p:nvSpPr>
          <p:cNvPr id="409" name="Google Shape;40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Discuss and decide on a </a:t>
            </a:r>
            <a:r>
              <a:rPr b="1" lang="en-GB"/>
              <a:t>topic</a:t>
            </a:r>
            <a:r>
              <a:rPr lang="en-GB"/>
              <a:t> for your design thinking project 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Fill in the respective fields in the activity plan template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Decide on the</a:t>
            </a:r>
            <a:r>
              <a:rPr b="1" lang="en-GB"/>
              <a:t> technologies and any other material </a:t>
            </a:r>
            <a:r>
              <a:rPr lang="en-GB"/>
              <a:t>you need to teach each stage of design thinking 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Fill in the respective fields in the activity plan template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Decide on the </a:t>
            </a:r>
            <a:r>
              <a:rPr b="1" lang="en-GB"/>
              <a:t>learning outcomes </a:t>
            </a:r>
            <a:r>
              <a:rPr lang="en-GB"/>
              <a:t>of your activity 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Fill in the respective fields in the activity plan template</a:t>
            </a:r>
            <a:endParaRPr sz="1400"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Decide on how </a:t>
            </a:r>
            <a:r>
              <a:rPr b="1" lang="en-GB"/>
              <a:t>students will work together</a:t>
            </a:r>
            <a:r>
              <a:rPr lang="en-GB"/>
              <a:t>, how long this will take, and any other student considerations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Fill in the respective fields in the activity plan template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/>
              <a:t>Submit your completed activity plan!</a:t>
            </a:r>
            <a:endParaRPr b="1"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This will be made </a:t>
            </a:r>
            <a:r>
              <a:rPr b="1" lang="en-GB"/>
              <a:t>live </a:t>
            </a:r>
            <a:r>
              <a:rPr lang="en-GB"/>
              <a:t>for other teachers to read and get inspiration from! 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You will be able to read the activity plans of others and leave your feedback!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End of training assessment (3 min) </a:t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415" name="Google Shape;415;p47"/>
          <p:cNvSpPr txBox="1"/>
          <p:nvPr>
            <p:ph idx="1" type="body"/>
          </p:nvPr>
        </p:nvSpPr>
        <p:spPr>
          <a:xfrm>
            <a:off x="311700" y="1152475"/>
            <a:ext cx="8520600" cy="200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Before we wrap up, we want to know what you think about this training!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GB" u="sng">
                <a:solidFill>
                  <a:schemeClr val="hlink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https://bitly.ws/33Sd7</a:t>
            </a:r>
            <a:r>
              <a:rPr b="1" lang="en-GB">
                <a:solidFill>
                  <a:schemeClr val="dk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3 minute timer: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https://youtu.be/iHdviZkM7S4?si=td4s5E95Vl6yUQMI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5250" y="2527300"/>
            <a:ext cx="3771075" cy="217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>
            <p:ph type="ctrTitle"/>
          </p:nvPr>
        </p:nvSpPr>
        <p:spPr>
          <a:xfrm>
            <a:off x="206475" y="200975"/>
            <a:ext cx="24378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Contents:</a:t>
            </a:r>
            <a:endParaRPr/>
          </a:p>
        </p:txBody>
      </p:sp>
      <p:sp>
        <p:nvSpPr>
          <p:cNvPr id="89" name="Google Shape;89;p5"/>
          <p:cNvSpPr txBox="1"/>
          <p:nvPr>
            <p:ph idx="1" type="subTitle"/>
          </p:nvPr>
        </p:nvSpPr>
        <p:spPr>
          <a:xfrm>
            <a:off x="2899675" y="75775"/>
            <a:ext cx="5717700" cy="27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b="1" lang="en-GB" sz="1800"/>
              <a:t>Part 1 (1 hour): </a:t>
            </a:r>
            <a:endParaRPr b="1" sz="1800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The Exten(DT)2 project</a:t>
            </a:r>
            <a:endParaRPr sz="1800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Learning outcomes </a:t>
            </a:r>
            <a:endParaRPr sz="1800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Design thinking </a:t>
            </a:r>
            <a:endParaRPr sz="1800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Activity 1 (added value of technology)</a:t>
            </a:r>
            <a:endParaRPr sz="1800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Models of design thinking </a:t>
            </a:r>
            <a:endParaRPr sz="1800">
              <a:highlight>
                <a:schemeClr val="accent6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i="1" lang="en-GB" sz="1800"/>
              <a:t>                   Break  </a:t>
            </a:r>
            <a:endParaRPr i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b="1" lang="en-GB" sz="1800"/>
              <a:t>Part 2 (1 hour):</a:t>
            </a:r>
            <a:endParaRPr b="1" sz="1800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Activity 2 (use of technologies)</a:t>
            </a:r>
            <a:endParaRPr sz="1800">
              <a:highlight>
                <a:schemeClr val="accent6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i="1" lang="en-GB" sz="1800"/>
              <a:t>                  Break</a:t>
            </a:r>
            <a:endParaRPr i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144"/>
              <a:buNone/>
            </a:pPr>
            <a:r>
              <a:rPr b="1" lang="en-GB" sz="1800"/>
              <a:t>Part 3 (1 hour):</a:t>
            </a:r>
            <a:endParaRPr b="1" sz="1800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/>
              <a:t>Activity 3 (writing my own activity plan)</a:t>
            </a:r>
            <a:endParaRPr sz="1800">
              <a:highlight>
                <a:schemeClr val="accent6"/>
              </a:highlight>
            </a:endParaRPr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88" y="3576299"/>
            <a:ext cx="8797024" cy="13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>
            <p:ph type="title"/>
          </p:nvPr>
        </p:nvSpPr>
        <p:spPr>
          <a:xfrm>
            <a:off x="2482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Next steps</a:t>
            </a:r>
            <a:endParaRPr/>
          </a:p>
        </p:txBody>
      </p:sp>
      <p:sp>
        <p:nvSpPr>
          <p:cNvPr id="422" name="Google Shape;42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Planning to implement your activity plans? </a:t>
            </a:r>
            <a:r>
              <a:rPr b="1"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 in touch!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lphaLcPeriod"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"Case study" we observe and collect data from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lphaLcPeriod"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Administer pre- and post-student questionnaires (only) and send them to us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lphaLcPeriod"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Give us an interview sharing your experiences after you implement your activity plans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AutoNum type="alphaLcPeriod"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Receive a newsletter from the project (every 4 months)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Follow-up workshop dates: share with your colleagues!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Bespoke requests for delivering workshops at a single school</a:t>
            </a:r>
            <a:endParaRPr sz="2000">
              <a:solidFill>
                <a:schemeClr val="dk2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-GB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Contact details</a:t>
            </a:r>
            <a:r>
              <a:rPr lang="en-GB" sz="2000">
                <a:solidFill>
                  <a:schemeClr val="dk2"/>
                </a:solidFill>
              </a:rPr>
              <a:t>: </a:t>
            </a:r>
            <a:r>
              <a:rPr b="1" lang="en-GB" sz="2000">
                <a:solidFill>
                  <a:schemeClr val="dk2"/>
                </a:solidFill>
              </a:rPr>
              <a:t>extendt2@gmail.com</a:t>
            </a:r>
            <a:endParaRPr b="1" sz="2000">
              <a:solidFill>
                <a:schemeClr val="dk2"/>
              </a:solidFill>
              <a:highlight>
                <a:schemeClr val="accent6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you! Any questions?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a29a1d2499_0_18"/>
          <p:cNvSpPr txBox="1"/>
          <p:nvPr>
            <p:ph type="title"/>
          </p:nvPr>
        </p:nvSpPr>
        <p:spPr>
          <a:xfrm>
            <a:off x="249475" y="258350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Example learning objectives (with help from AI…)</a:t>
            </a:r>
            <a:endParaRPr/>
          </a:p>
        </p:txBody>
      </p:sp>
      <p:sp>
        <p:nvSpPr>
          <p:cNvPr id="428" name="Google Shape;428;g2a29a1d2499_0_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Students will be able to identify the key factors that contribute to energy consumption.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Students will be able to apply the design thinking process to develop innovative solutions to reduce energy consumption.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Students will be able to evaluate the effectiveness of their solutions and make improvements as necessary.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AutoNum type="arabicPeriod"/>
            </a:pPr>
            <a:r>
              <a:rPr b="1"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Empathize</a:t>
            </a: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: Students will be able to identify the key factors that contribute to energy consumption.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AutoNum type="arabicPeriod"/>
            </a:pPr>
            <a:r>
              <a:rPr b="1"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Define</a:t>
            </a: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: Students will be able to articulate the problem statement and define the scope of the project.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AutoNum type="arabicPeriod"/>
            </a:pPr>
            <a:r>
              <a:rPr b="1"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Ideate</a:t>
            </a: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: Students will be able to generate a range of innovative solutions to reduce energy consumption.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AutoNum type="arabicPeriod"/>
            </a:pPr>
            <a:r>
              <a:rPr b="1"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Prototype</a:t>
            </a: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: Students will be able to create a prototype of their solution.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AutoNum type="arabicPeriod"/>
            </a:pPr>
            <a:r>
              <a:rPr b="1"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lang="en-GB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: Students will be able to evaluate the effectiveness of their solutions and make improvements as necessary.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0" y="0"/>
            <a:ext cx="28710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this project about?</a:t>
            </a:r>
            <a:endParaRPr/>
          </a:p>
        </p:txBody>
      </p:sp>
      <p:sp>
        <p:nvSpPr>
          <p:cNvPr id="96" name="Google Shape;96;p6"/>
          <p:cNvSpPr txBox="1"/>
          <p:nvPr>
            <p:ph idx="1" type="body"/>
          </p:nvPr>
        </p:nvSpPr>
        <p:spPr>
          <a:xfrm>
            <a:off x="210825" y="1579575"/>
            <a:ext cx="34065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chemeClr val="dk1"/>
                </a:solidFill>
              </a:rPr>
              <a:t>Key components of </a:t>
            </a:r>
            <a:r>
              <a:rPr i="1" lang="en-GB">
                <a:solidFill>
                  <a:schemeClr val="dk1"/>
                </a:solidFill>
              </a:rPr>
              <a:t>Extended Squared</a:t>
            </a:r>
            <a:r>
              <a:rPr lang="en-GB">
                <a:solidFill>
                  <a:schemeClr val="dk1"/>
                </a:solidFill>
              </a:rPr>
              <a:t> - Exten(DT)2 - project: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Design Thinking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Technologies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21st century skills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7" name="Google Shape;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3275" y="117675"/>
            <a:ext cx="5987301" cy="9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"/>
          <p:cNvSpPr txBox="1"/>
          <p:nvPr/>
        </p:nvSpPr>
        <p:spPr>
          <a:xfrm>
            <a:off x="3768550" y="1395975"/>
            <a:ext cx="51099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Design thinking =</a:t>
            </a:r>
            <a:r>
              <a:rPr b="0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a process of problem solving that can help to develop 21st-century skills by co-creating, piloting, and improving solutions.</a:t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Design thinking </a:t>
            </a:r>
            <a:r>
              <a:rPr b="1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rarely used in education</a:t>
            </a:r>
            <a:r>
              <a:rPr b="0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(mainly industry) </a:t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21st century skills</a:t>
            </a:r>
            <a:r>
              <a:rPr b="0" i="0" lang="en-GB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e.g., critical thinking, collaboration, creativity, problem-solving </a:t>
            </a:r>
            <a:endParaRPr b="0" i="0" sz="18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244450" y="15927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Visit the project website: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https://extendt2.eu/</a:t>
            </a:r>
            <a:endParaRPr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1450" y="907100"/>
            <a:ext cx="3234749" cy="37840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7"/>
          <p:cNvSpPr txBox="1"/>
          <p:nvPr/>
        </p:nvSpPr>
        <p:spPr>
          <a:xfrm>
            <a:off x="154650" y="782675"/>
            <a:ext cx="56478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 this project…</a:t>
            </a:r>
            <a:endParaRPr b="1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….we use innovative technologies to apply design thinking at schools in an easy and effective way </a:t>
            </a:r>
            <a:endParaRPr b="1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…. technologies are designed at our institutions and are based on Artificial Intelligence (AI), Augmented Reality, 3D printing/scanning and virt</a:t>
            </a:r>
            <a:r>
              <a:rPr b="1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ual robotics.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….we will produce guidelines about how to use design thinking and technologies at schools across Europe  (context- and country-specific).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Learning outcomes:</a:t>
            </a:r>
            <a:endParaRPr/>
          </a:p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63825" y="1202050"/>
            <a:ext cx="91440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attending this professional development training, you should be able to: 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 to your students </a:t>
            </a:r>
            <a:r>
              <a:rPr b="1"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design thinking (DT) is </a:t>
            </a: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why it is useful (model, vocabulary, examples)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out about </a:t>
            </a:r>
            <a:r>
              <a:rPr b="1"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innovative digital technologies </a:t>
            </a: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use in design thinking projects (you will use 2 of these in this session)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Char char="●"/>
            </a:pP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the </a:t>
            </a:r>
            <a:r>
              <a:rPr b="1"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value of using digital technologies</a:t>
            </a: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design DT activities 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Char char="●"/>
            </a:pPr>
            <a:r>
              <a:rPr b="1"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a problem</a:t>
            </a: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relevant to your students' needs that can be solved using DT and technologies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mes New Roman"/>
              <a:buChar char="●"/>
            </a:pPr>
            <a:r>
              <a:rPr b="1"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an activity plan</a:t>
            </a:r>
            <a:r>
              <a:rPr lang="en-GB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 can implement with your students next time you go to school!</a:t>
            </a:r>
            <a:endParaRPr sz="2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2" name="Google Shape;1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1669" y="0"/>
            <a:ext cx="3952330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/>
          <p:nvPr>
            <p:ph type="title"/>
          </p:nvPr>
        </p:nvSpPr>
        <p:spPr>
          <a:xfrm>
            <a:off x="2034675" y="2260038"/>
            <a:ext cx="4905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Introductions….(15 min)</a:t>
            </a:r>
            <a:endParaRPr/>
          </a:p>
        </p:txBody>
      </p:sp>
      <p:pic>
        <p:nvPicPr>
          <p:cNvPr id="118" name="Google Shape;11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987301" cy="9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